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58" r:id="rId6"/>
    <p:sldId id="257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CE66-3A2D-44C7-A7F4-533DF388E3F8}" type="datetimeFigureOut">
              <a:rPr lang="it-IT" smtClean="0"/>
              <a:t>30/10/20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D9D4-3DD7-4A21-9916-60D4403B0D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336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CE66-3A2D-44C7-A7F4-533DF388E3F8}" type="datetimeFigureOut">
              <a:rPr lang="it-IT" smtClean="0"/>
              <a:t>30/10/20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D9D4-3DD7-4A21-9916-60D4403B0D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380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CE66-3A2D-44C7-A7F4-533DF388E3F8}" type="datetimeFigureOut">
              <a:rPr lang="it-IT" smtClean="0"/>
              <a:t>30/10/20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D9D4-3DD7-4A21-9916-60D4403B0D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60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CE66-3A2D-44C7-A7F4-533DF388E3F8}" type="datetimeFigureOut">
              <a:rPr lang="it-IT" smtClean="0"/>
              <a:t>30/10/20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D9D4-3DD7-4A21-9916-60D4403B0D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593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CE66-3A2D-44C7-A7F4-533DF388E3F8}" type="datetimeFigureOut">
              <a:rPr lang="it-IT" smtClean="0"/>
              <a:t>30/10/20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D9D4-3DD7-4A21-9916-60D4403B0D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808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CE66-3A2D-44C7-A7F4-533DF388E3F8}" type="datetimeFigureOut">
              <a:rPr lang="it-IT" smtClean="0"/>
              <a:t>30/10/20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D9D4-3DD7-4A21-9916-60D4403B0D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649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CE66-3A2D-44C7-A7F4-533DF388E3F8}" type="datetimeFigureOut">
              <a:rPr lang="it-IT" smtClean="0"/>
              <a:t>30/10/20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D9D4-3DD7-4A21-9916-60D4403B0D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197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CE66-3A2D-44C7-A7F4-533DF388E3F8}" type="datetimeFigureOut">
              <a:rPr lang="it-IT" smtClean="0"/>
              <a:t>30/10/20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D9D4-3DD7-4A21-9916-60D4403B0D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86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CE66-3A2D-44C7-A7F4-533DF388E3F8}" type="datetimeFigureOut">
              <a:rPr lang="it-IT" smtClean="0"/>
              <a:t>30/10/20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D9D4-3DD7-4A21-9916-60D4403B0D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247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CE66-3A2D-44C7-A7F4-533DF388E3F8}" type="datetimeFigureOut">
              <a:rPr lang="it-IT" smtClean="0"/>
              <a:t>30/10/20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D9D4-3DD7-4A21-9916-60D4403B0D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321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5CE66-3A2D-44C7-A7F4-533DF388E3F8}" type="datetimeFigureOut">
              <a:rPr lang="it-IT" smtClean="0"/>
              <a:t>30/10/20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8D9D4-3DD7-4A21-9916-60D4403B0D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04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5CE66-3A2D-44C7-A7F4-533DF388E3F8}" type="datetimeFigureOut">
              <a:rPr lang="it-IT" smtClean="0"/>
              <a:t>30/10/20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8D9D4-3DD7-4A21-9916-60D4403B0D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55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31882" y="1389814"/>
            <a:ext cx="10638626" cy="4415481"/>
          </a:xfrm>
          <a:prstGeom prst="rect">
            <a:avLst/>
          </a:prstGeom>
          <a:noFill/>
          <a:ln w="158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4553376" y="4799058"/>
            <a:ext cx="2258008" cy="922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Scuola’s Community</a:t>
            </a:r>
          </a:p>
        </p:txBody>
      </p:sp>
      <p:sp>
        <p:nvSpPr>
          <p:cNvPr id="5" name="Ovale 4"/>
          <p:cNvSpPr/>
          <p:nvPr/>
        </p:nvSpPr>
        <p:spPr>
          <a:xfrm>
            <a:off x="4788575" y="147581"/>
            <a:ext cx="1787611" cy="92263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International </a:t>
            </a:r>
            <a:r>
              <a:rPr lang="it-IT" sz="1200" dirty="0" err="1">
                <a:solidFill>
                  <a:schemeClr val="tx1"/>
                </a:solidFill>
              </a:rPr>
              <a:t>Accreditation</a:t>
            </a:r>
            <a:r>
              <a:rPr lang="it-IT" sz="1200" dirty="0">
                <a:solidFill>
                  <a:schemeClr val="tx1"/>
                </a:solidFill>
              </a:rPr>
              <a:t> Bodies</a:t>
            </a:r>
          </a:p>
        </p:txBody>
      </p:sp>
      <p:sp>
        <p:nvSpPr>
          <p:cNvPr id="6" name="Ovale 5"/>
          <p:cNvSpPr/>
          <p:nvPr/>
        </p:nvSpPr>
        <p:spPr>
          <a:xfrm>
            <a:off x="7578050" y="141780"/>
            <a:ext cx="1787611" cy="92263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ANVUR MIUR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311948" y="103644"/>
            <a:ext cx="1810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EXTERNAL QA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6" name="Connettore 2 15"/>
          <p:cNvCxnSpPr/>
          <p:nvPr/>
        </p:nvCxnSpPr>
        <p:spPr>
          <a:xfrm flipH="1">
            <a:off x="2984360" y="1064419"/>
            <a:ext cx="171" cy="3315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5" idx="4"/>
          </p:cNvCxnSpPr>
          <p:nvPr/>
        </p:nvCxnSpPr>
        <p:spPr>
          <a:xfrm>
            <a:off x="5682381" y="1070220"/>
            <a:ext cx="9330" cy="30378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H="1">
            <a:off x="8543892" y="1032490"/>
            <a:ext cx="1" cy="3634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/>
          <p:cNvSpPr/>
          <p:nvPr/>
        </p:nvSpPr>
        <p:spPr>
          <a:xfrm>
            <a:off x="436356" y="1401720"/>
            <a:ext cx="1810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INTERNAL QA</a:t>
            </a:r>
          </a:p>
        </p:txBody>
      </p:sp>
      <p:sp>
        <p:nvSpPr>
          <p:cNvPr id="26" name="Ovale 25"/>
          <p:cNvSpPr/>
          <p:nvPr/>
        </p:nvSpPr>
        <p:spPr>
          <a:xfrm>
            <a:off x="4544008" y="1526045"/>
            <a:ext cx="2146041" cy="7824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solidFill>
                  <a:schemeClr val="tx1"/>
                </a:solidFill>
              </a:rPr>
              <a:t>Governance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27" name="Ovale 26"/>
          <p:cNvSpPr/>
          <p:nvPr/>
        </p:nvSpPr>
        <p:spPr>
          <a:xfrm>
            <a:off x="2182522" y="147581"/>
            <a:ext cx="1787611" cy="922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Stakeholders</a:t>
            </a:r>
          </a:p>
        </p:txBody>
      </p:sp>
      <p:sp>
        <p:nvSpPr>
          <p:cNvPr id="38" name="Arco 37"/>
          <p:cNvSpPr/>
          <p:nvPr/>
        </p:nvSpPr>
        <p:spPr>
          <a:xfrm>
            <a:off x="5048735" y="1636385"/>
            <a:ext cx="5913601" cy="4001841"/>
          </a:xfrm>
          <a:prstGeom prst="arc">
            <a:avLst>
              <a:gd name="adj1" fmla="val 13993377"/>
              <a:gd name="adj2" fmla="val 7594372"/>
            </a:avLst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Arco 39"/>
          <p:cNvSpPr/>
          <p:nvPr/>
        </p:nvSpPr>
        <p:spPr>
          <a:xfrm rot="16200000">
            <a:off x="1470920" y="1042922"/>
            <a:ext cx="3961296" cy="5159826"/>
          </a:xfrm>
          <a:prstGeom prst="arc">
            <a:avLst>
              <a:gd name="adj1" fmla="val 8828117"/>
              <a:gd name="adj2" fmla="val 1938243"/>
            </a:avLst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Rettangolo 46"/>
          <p:cNvSpPr/>
          <p:nvPr/>
        </p:nvSpPr>
        <p:spPr>
          <a:xfrm>
            <a:off x="1836791" y="3103031"/>
            <a:ext cx="1239536" cy="4945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>
                <a:solidFill>
                  <a:schemeClr val="tx1"/>
                </a:solidFill>
              </a:rPr>
              <a:t>NdV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8" name="Rettangolo 47"/>
          <p:cNvSpPr/>
          <p:nvPr/>
        </p:nvSpPr>
        <p:spPr>
          <a:xfrm>
            <a:off x="5006251" y="3103030"/>
            <a:ext cx="1239536" cy="4945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PQ</a:t>
            </a:r>
          </a:p>
        </p:txBody>
      </p:sp>
      <p:sp>
        <p:nvSpPr>
          <p:cNvPr id="49" name="Rettangolo 48"/>
          <p:cNvSpPr/>
          <p:nvPr/>
        </p:nvSpPr>
        <p:spPr>
          <a:xfrm>
            <a:off x="8471855" y="3103029"/>
            <a:ext cx="1239536" cy="4945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CPDS</a:t>
            </a:r>
          </a:p>
        </p:txBody>
      </p:sp>
      <p:sp>
        <p:nvSpPr>
          <p:cNvPr id="29" name="Arco 28"/>
          <p:cNvSpPr/>
          <p:nvPr/>
        </p:nvSpPr>
        <p:spPr>
          <a:xfrm rot="5400000">
            <a:off x="5101499" y="389546"/>
            <a:ext cx="946241" cy="6784196"/>
          </a:xfrm>
          <a:prstGeom prst="arc">
            <a:avLst>
              <a:gd name="adj1" fmla="val 16010458"/>
              <a:gd name="adj2" fmla="val 5616228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ttangolo 29"/>
          <p:cNvSpPr/>
          <p:nvPr/>
        </p:nvSpPr>
        <p:spPr>
          <a:xfrm>
            <a:off x="1664044" y="2564824"/>
            <a:ext cx="8122508" cy="1827304"/>
          </a:xfrm>
          <a:prstGeom prst="rect">
            <a:avLst/>
          </a:prstGeom>
          <a:noFill/>
          <a:ln w="158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2 30"/>
          <p:cNvCxnSpPr/>
          <p:nvPr/>
        </p:nvCxnSpPr>
        <p:spPr>
          <a:xfrm>
            <a:off x="5598148" y="2284749"/>
            <a:ext cx="9330" cy="303781"/>
          </a:xfrm>
          <a:prstGeom prst="straightConnector1">
            <a:avLst/>
          </a:prstGeom>
          <a:ln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5588927" y="4409545"/>
            <a:ext cx="5312" cy="389513"/>
          </a:xfrm>
          <a:prstGeom prst="straightConnector1">
            <a:avLst/>
          </a:prstGeom>
          <a:ln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cheda 10"/>
          <p:cNvSpPr/>
          <p:nvPr/>
        </p:nvSpPr>
        <p:spPr>
          <a:xfrm>
            <a:off x="2853806" y="2884926"/>
            <a:ext cx="636094" cy="368424"/>
          </a:xfrm>
          <a:prstGeom prst="flowChartPunchedCard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err="1"/>
              <a:t>Annual</a:t>
            </a:r>
            <a:r>
              <a:rPr lang="it-IT" sz="800" dirty="0"/>
              <a:t> Report</a:t>
            </a:r>
          </a:p>
        </p:txBody>
      </p:sp>
      <p:sp>
        <p:nvSpPr>
          <p:cNvPr id="33" name="Scheda 32"/>
          <p:cNvSpPr/>
          <p:nvPr/>
        </p:nvSpPr>
        <p:spPr>
          <a:xfrm>
            <a:off x="6020219" y="2910912"/>
            <a:ext cx="636094" cy="368424"/>
          </a:xfrm>
          <a:prstGeom prst="flowChartPunchedCard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err="1"/>
              <a:t>Annual</a:t>
            </a:r>
            <a:r>
              <a:rPr lang="it-IT" sz="800" dirty="0"/>
              <a:t> Report</a:t>
            </a:r>
          </a:p>
        </p:txBody>
      </p:sp>
      <p:sp>
        <p:nvSpPr>
          <p:cNvPr id="34" name="Scheda 33"/>
          <p:cNvSpPr/>
          <p:nvPr/>
        </p:nvSpPr>
        <p:spPr>
          <a:xfrm>
            <a:off x="8141554" y="2925505"/>
            <a:ext cx="636094" cy="368424"/>
          </a:xfrm>
          <a:prstGeom prst="flowChartPunchedCard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err="1"/>
              <a:t>Annual</a:t>
            </a:r>
            <a:r>
              <a:rPr lang="it-IT" sz="800" dirty="0"/>
              <a:t> Report</a:t>
            </a:r>
          </a:p>
        </p:txBody>
      </p:sp>
      <p:cxnSp>
        <p:nvCxnSpPr>
          <p:cNvPr id="42" name="Connettore 2 41"/>
          <p:cNvCxnSpPr/>
          <p:nvPr/>
        </p:nvCxnSpPr>
        <p:spPr>
          <a:xfrm flipV="1">
            <a:off x="6338266" y="3444510"/>
            <a:ext cx="2050199" cy="23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 flipV="1">
            <a:off x="935397" y="3389564"/>
            <a:ext cx="680884" cy="2782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 flipV="1">
            <a:off x="3149345" y="3369389"/>
            <a:ext cx="1804517" cy="10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/>
          <p:nvPr/>
        </p:nvCxnSpPr>
        <p:spPr>
          <a:xfrm>
            <a:off x="9806917" y="3369389"/>
            <a:ext cx="1104046" cy="8607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Documento multiplo 58"/>
          <p:cNvSpPr/>
          <p:nvPr/>
        </p:nvSpPr>
        <p:spPr>
          <a:xfrm>
            <a:off x="8248884" y="1483019"/>
            <a:ext cx="1167288" cy="617585"/>
          </a:xfrm>
          <a:prstGeom prst="flowChartMultidocumen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900" dirty="0"/>
              <a:t>Programming </a:t>
            </a:r>
            <a:r>
              <a:rPr lang="it-IT" sz="900" dirty="0" err="1"/>
              <a:t>Documents</a:t>
            </a:r>
            <a:endParaRPr lang="it-IT" sz="900" dirty="0"/>
          </a:p>
        </p:txBody>
      </p:sp>
      <p:sp>
        <p:nvSpPr>
          <p:cNvPr id="61" name="Documento multiplo 60"/>
          <p:cNvSpPr/>
          <p:nvPr/>
        </p:nvSpPr>
        <p:spPr>
          <a:xfrm>
            <a:off x="2628457" y="1483019"/>
            <a:ext cx="1135648" cy="617585"/>
          </a:xfrm>
          <a:prstGeom prst="flowChartMultidocumen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900" dirty="0"/>
              <a:t>Reporting </a:t>
            </a:r>
            <a:r>
              <a:rPr lang="it-IT" sz="900" dirty="0" err="1"/>
              <a:t>Documents</a:t>
            </a:r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200263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Key: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71450" indent="-171450"/>
            <a:r>
              <a:rPr lang="en-US" dirty="0"/>
              <a:t>The panels highlighted with a green background indicate the bodies/structures responsible for internal audits: Quality Control Unity (PQA), Federal Evaluation Team ("</a:t>
            </a:r>
            <a:r>
              <a:rPr lang="en-US" dirty="0" err="1"/>
              <a:t>NdV</a:t>
            </a:r>
            <a:r>
              <a:rPr lang="en-US" dirty="0"/>
              <a:t>"), Joint Teacher-Student Commissions ("CPDS"), External Research Experts;</a:t>
            </a:r>
          </a:p>
          <a:p>
            <a:pPr marL="171450" indent="-171450"/>
            <a:r>
              <a:rPr lang="en-US" dirty="0"/>
              <a:t>the circular panels indicate the other actors of the Scuola's QA;</a:t>
            </a:r>
          </a:p>
          <a:p>
            <a:pPr marL="171450" indent="-171450"/>
            <a:r>
              <a:rPr lang="en-US" dirty="0"/>
              <a:t>The two-way dotted arrows indicate a reciprocal information flow between the various actors, which is fundamental for an effective implementation of a QA system;</a:t>
            </a:r>
          </a:p>
          <a:p>
            <a:pPr marL="171450" indent="-171450"/>
            <a:r>
              <a:rPr lang="en-US" dirty="0"/>
              <a:t>One-way arrows represent an interaction in which one actor provides information, guidance, instructions and/or support to another actor. </a:t>
            </a:r>
          </a:p>
          <a:p>
            <a:pPr marL="171450" indent="-171450"/>
            <a:r>
              <a:rPr lang="en-US" dirty="0"/>
              <a:t>the red arrows highlight the continuous improvement cycle (PDCA)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3395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4553376" y="4799058"/>
            <a:ext cx="2258008" cy="9226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solidFill>
                  <a:schemeClr val="tx1"/>
                </a:solidFill>
              </a:rPr>
              <a:t>Academic</a:t>
            </a:r>
            <a:r>
              <a:rPr lang="it-IT" sz="1400" dirty="0">
                <a:solidFill>
                  <a:schemeClr val="tx1"/>
                </a:solidFill>
              </a:rPr>
              <a:t> Community</a:t>
            </a:r>
          </a:p>
        </p:txBody>
      </p:sp>
      <p:sp>
        <p:nvSpPr>
          <p:cNvPr id="6" name="Ovale 5"/>
          <p:cNvSpPr/>
          <p:nvPr/>
        </p:nvSpPr>
        <p:spPr>
          <a:xfrm>
            <a:off x="8394847" y="3953714"/>
            <a:ext cx="1504933" cy="8898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</a:rPr>
              <a:t>Class </a:t>
            </a:r>
            <a:r>
              <a:rPr lang="it-IT" sz="1200" dirty="0" err="1">
                <a:solidFill>
                  <a:schemeClr val="tx1"/>
                </a:solidFill>
              </a:rPr>
              <a:t>Councils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9899781" y="147287"/>
            <a:ext cx="21687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EDUCATION QA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4569350" y="906295"/>
            <a:ext cx="2146041" cy="7824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solidFill>
                  <a:schemeClr val="tx1"/>
                </a:solidFill>
              </a:rPr>
              <a:t>Governance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38" name="Arco 37"/>
          <p:cNvSpPr/>
          <p:nvPr/>
        </p:nvSpPr>
        <p:spPr>
          <a:xfrm>
            <a:off x="5107019" y="749840"/>
            <a:ext cx="6364723" cy="5427025"/>
          </a:xfrm>
          <a:prstGeom prst="arc">
            <a:avLst>
              <a:gd name="adj1" fmla="val 14105911"/>
              <a:gd name="adj2" fmla="val 7903760"/>
            </a:avLst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Arco 39"/>
          <p:cNvSpPr/>
          <p:nvPr/>
        </p:nvSpPr>
        <p:spPr>
          <a:xfrm rot="12242958">
            <a:off x="1930216" y="851444"/>
            <a:ext cx="4685000" cy="4765194"/>
          </a:xfrm>
          <a:prstGeom prst="arc">
            <a:avLst>
              <a:gd name="adj1" fmla="val 14060083"/>
              <a:gd name="adj2" fmla="val 20516922"/>
            </a:avLst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Rettangolo 46"/>
          <p:cNvSpPr/>
          <p:nvPr/>
        </p:nvSpPr>
        <p:spPr>
          <a:xfrm>
            <a:off x="1807253" y="2485550"/>
            <a:ext cx="1239536" cy="4945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NdV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8" name="Rettangolo 47"/>
          <p:cNvSpPr/>
          <p:nvPr/>
        </p:nvSpPr>
        <p:spPr>
          <a:xfrm>
            <a:off x="8412953" y="2485549"/>
            <a:ext cx="1239536" cy="4945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PQ</a:t>
            </a:r>
          </a:p>
        </p:txBody>
      </p:sp>
      <p:sp>
        <p:nvSpPr>
          <p:cNvPr id="49" name="Rettangolo 48"/>
          <p:cNvSpPr/>
          <p:nvPr/>
        </p:nvSpPr>
        <p:spPr>
          <a:xfrm>
            <a:off x="2540499" y="4090925"/>
            <a:ext cx="1239536" cy="4945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CPDS</a:t>
            </a:r>
          </a:p>
        </p:txBody>
      </p:sp>
      <p:cxnSp>
        <p:nvCxnSpPr>
          <p:cNvPr id="31" name="Connettore 2 30"/>
          <p:cNvCxnSpPr>
            <a:stCxn id="48" idx="2"/>
          </p:cNvCxnSpPr>
          <p:nvPr/>
        </p:nvCxnSpPr>
        <p:spPr>
          <a:xfrm>
            <a:off x="9032721" y="2980072"/>
            <a:ext cx="1839" cy="964925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3046789" y="4605318"/>
            <a:ext cx="438778" cy="768621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cheda 10"/>
          <p:cNvSpPr/>
          <p:nvPr/>
        </p:nvSpPr>
        <p:spPr>
          <a:xfrm>
            <a:off x="2101896" y="2209082"/>
            <a:ext cx="636094" cy="368424"/>
          </a:xfrm>
          <a:prstGeom prst="flowChartPunchedCard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err="1"/>
              <a:t>Annual</a:t>
            </a:r>
            <a:r>
              <a:rPr lang="it-IT" sz="800" dirty="0"/>
              <a:t> Report</a:t>
            </a:r>
          </a:p>
        </p:txBody>
      </p:sp>
      <p:sp>
        <p:nvSpPr>
          <p:cNvPr id="33" name="Scheda 32"/>
          <p:cNvSpPr/>
          <p:nvPr/>
        </p:nvSpPr>
        <p:spPr>
          <a:xfrm>
            <a:off x="3167520" y="3852584"/>
            <a:ext cx="636094" cy="368424"/>
          </a:xfrm>
          <a:prstGeom prst="flowChartPunchedCard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err="1"/>
              <a:t>Annual</a:t>
            </a:r>
            <a:r>
              <a:rPr lang="it-IT" sz="800" dirty="0"/>
              <a:t> Report</a:t>
            </a:r>
          </a:p>
        </p:txBody>
      </p:sp>
      <p:sp>
        <p:nvSpPr>
          <p:cNvPr id="34" name="Scheda 33"/>
          <p:cNvSpPr/>
          <p:nvPr/>
        </p:nvSpPr>
        <p:spPr>
          <a:xfrm>
            <a:off x="8239117" y="2380588"/>
            <a:ext cx="636094" cy="368424"/>
          </a:xfrm>
          <a:prstGeom prst="flowChartPunchedCard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err="1"/>
              <a:t>Annual</a:t>
            </a:r>
            <a:r>
              <a:rPr lang="it-IT" sz="800" dirty="0"/>
              <a:t> Report</a:t>
            </a:r>
          </a:p>
        </p:txBody>
      </p:sp>
      <p:sp>
        <p:nvSpPr>
          <p:cNvPr id="35" name="Scheda 34"/>
          <p:cNvSpPr/>
          <p:nvPr/>
        </p:nvSpPr>
        <p:spPr>
          <a:xfrm>
            <a:off x="7897990" y="594769"/>
            <a:ext cx="976533" cy="435291"/>
          </a:xfrm>
          <a:prstGeom prst="flowChartPunchedCard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/>
              <a:t>Courses and Educational Programming</a:t>
            </a:r>
          </a:p>
        </p:txBody>
      </p:sp>
      <p:cxnSp>
        <p:nvCxnSpPr>
          <p:cNvPr id="42" name="Connettore 2 41"/>
          <p:cNvCxnSpPr>
            <a:stCxn id="4" idx="6"/>
          </p:cNvCxnSpPr>
          <p:nvPr/>
        </p:nvCxnSpPr>
        <p:spPr>
          <a:xfrm flipV="1">
            <a:off x="6811384" y="4650801"/>
            <a:ext cx="1686930" cy="609576"/>
          </a:xfrm>
          <a:prstGeom prst="straightConnector1">
            <a:avLst/>
          </a:prstGeom>
          <a:ln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>
            <a:stCxn id="11" idx="3"/>
          </p:cNvCxnSpPr>
          <p:nvPr/>
        </p:nvCxnSpPr>
        <p:spPr>
          <a:xfrm>
            <a:off x="2737990" y="2393294"/>
            <a:ext cx="5480493" cy="11500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>
            <a:stCxn id="26" idx="5"/>
            <a:endCxn id="34" idx="0"/>
          </p:cNvCxnSpPr>
          <p:nvPr/>
        </p:nvCxnSpPr>
        <p:spPr>
          <a:xfrm>
            <a:off x="6401111" y="1574124"/>
            <a:ext cx="2156053" cy="806464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cheda 35"/>
          <p:cNvSpPr/>
          <p:nvPr/>
        </p:nvSpPr>
        <p:spPr>
          <a:xfrm>
            <a:off x="3076327" y="5373939"/>
            <a:ext cx="818481" cy="645068"/>
          </a:xfrm>
          <a:prstGeom prst="flowChartPunchedCard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00" dirty="0"/>
              <a:t>Educational </a:t>
            </a:r>
            <a:r>
              <a:rPr lang="it-IT" sz="1000" dirty="0" err="1"/>
              <a:t>Programme</a:t>
            </a:r>
            <a:r>
              <a:rPr lang="it-IT" sz="1000" dirty="0"/>
              <a:t> Evaluation</a:t>
            </a:r>
          </a:p>
        </p:txBody>
      </p:sp>
      <p:cxnSp>
        <p:nvCxnSpPr>
          <p:cNvPr id="37" name="Connettore 2 36"/>
          <p:cNvCxnSpPr>
            <a:stCxn id="49" idx="3"/>
          </p:cNvCxnSpPr>
          <p:nvPr/>
        </p:nvCxnSpPr>
        <p:spPr>
          <a:xfrm>
            <a:off x="3780035" y="4338187"/>
            <a:ext cx="4608430" cy="12812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 flipV="1">
            <a:off x="3894808" y="2866191"/>
            <a:ext cx="4518145" cy="2507747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o 52"/>
          <p:cNvSpPr/>
          <p:nvPr/>
        </p:nvSpPr>
        <p:spPr>
          <a:xfrm rot="12242958">
            <a:off x="475691" y="738592"/>
            <a:ext cx="5400213" cy="5453371"/>
          </a:xfrm>
          <a:prstGeom prst="arc">
            <a:avLst>
              <a:gd name="adj1" fmla="val 12476986"/>
              <a:gd name="adj2" fmla="val 5882854"/>
            </a:avLst>
          </a:prstGeom>
          <a:ln>
            <a:solidFill>
              <a:schemeClr val="accent1"/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6" name="Connettore 2 55"/>
          <p:cNvCxnSpPr/>
          <p:nvPr/>
        </p:nvCxnSpPr>
        <p:spPr>
          <a:xfrm flipV="1">
            <a:off x="3046789" y="2807600"/>
            <a:ext cx="5366164" cy="1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 flipV="1">
            <a:off x="2737990" y="1439464"/>
            <a:ext cx="1906694" cy="7696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Arco 81"/>
          <p:cNvSpPr/>
          <p:nvPr/>
        </p:nvSpPr>
        <p:spPr>
          <a:xfrm rot="4784748">
            <a:off x="5552442" y="-39335"/>
            <a:ext cx="4168812" cy="6563063"/>
          </a:xfrm>
          <a:prstGeom prst="arc">
            <a:avLst>
              <a:gd name="adj1" fmla="val 9887099"/>
              <a:gd name="adj2" fmla="val 18591270"/>
            </a:avLst>
          </a:prstGeom>
          <a:ln>
            <a:solidFill>
              <a:schemeClr val="accent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" name="Connettore 2 28"/>
          <p:cNvCxnSpPr/>
          <p:nvPr/>
        </p:nvCxnSpPr>
        <p:spPr>
          <a:xfrm flipH="1">
            <a:off x="2945423" y="3025966"/>
            <a:ext cx="41" cy="1064658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672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ttangolo 50"/>
          <p:cNvSpPr/>
          <p:nvPr/>
        </p:nvSpPr>
        <p:spPr>
          <a:xfrm>
            <a:off x="4351859" y="3002279"/>
            <a:ext cx="619481" cy="416278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dirty="0">
              <a:solidFill>
                <a:schemeClr val="tx1"/>
              </a:solidFill>
            </a:endParaRPr>
          </a:p>
          <a:p>
            <a:pPr algn="ctr"/>
            <a:endParaRPr lang="it-IT" sz="1100" dirty="0">
              <a:solidFill>
                <a:schemeClr val="tx1"/>
              </a:solidFill>
            </a:endParaRPr>
          </a:p>
          <a:p>
            <a:pPr algn="ctr"/>
            <a:r>
              <a:rPr lang="it-IT" sz="800" dirty="0" err="1">
                <a:solidFill>
                  <a:schemeClr val="tx1"/>
                </a:solidFill>
              </a:rPr>
              <a:t>External</a:t>
            </a:r>
            <a:r>
              <a:rPr lang="it-IT" sz="800" dirty="0">
                <a:solidFill>
                  <a:schemeClr val="tx1"/>
                </a:solidFill>
              </a:rPr>
              <a:t> </a:t>
            </a:r>
            <a:r>
              <a:rPr lang="it-IT" sz="800" dirty="0" err="1">
                <a:solidFill>
                  <a:schemeClr val="tx1"/>
                </a:solidFill>
              </a:rPr>
              <a:t>Experts</a:t>
            </a:r>
            <a:endParaRPr lang="it-IT" sz="800" dirty="0">
              <a:solidFill>
                <a:schemeClr val="tx1"/>
              </a:solidFill>
            </a:endParaRPr>
          </a:p>
          <a:p>
            <a:pPr algn="ctr"/>
            <a:endParaRPr lang="it-IT" dirty="0"/>
          </a:p>
        </p:txBody>
      </p:sp>
      <p:cxnSp>
        <p:nvCxnSpPr>
          <p:cNvPr id="455" name="Connettore 2 454"/>
          <p:cNvCxnSpPr>
            <a:stCxn id="5" idx="4"/>
            <a:endCxn id="99" idx="0"/>
          </p:cNvCxnSpPr>
          <p:nvPr/>
        </p:nvCxnSpPr>
        <p:spPr>
          <a:xfrm>
            <a:off x="4710300" y="2631776"/>
            <a:ext cx="272789" cy="12837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e 1"/>
          <p:cNvSpPr/>
          <p:nvPr/>
        </p:nvSpPr>
        <p:spPr>
          <a:xfrm>
            <a:off x="5771949" y="1786430"/>
            <a:ext cx="1382202" cy="8340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err="1">
                <a:solidFill>
                  <a:schemeClr val="tx1"/>
                </a:solidFill>
              </a:rPr>
              <a:t>Academic</a:t>
            </a:r>
            <a:r>
              <a:rPr lang="it-IT" sz="1000" dirty="0">
                <a:solidFill>
                  <a:schemeClr val="tx1"/>
                </a:solidFill>
              </a:rPr>
              <a:t> Community</a:t>
            </a:r>
          </a:p>
        </p:txBody>
      </p:sp>
      <p:sp>
        <p:nvSpPr>
          <p:cNvPr id="3" name="Ovale 2"/>
          <p:cNvSpPr/>
          <p:nvPr/>
        </p:nvSpPr>
        <p:spPr>
          <a:xfrm>
            <a:off x="4632864" y="47818"/>
            <a:ext cx="2074539" cy="92263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err="1">
                <a:solidFill>
                  <a:schemeClr val="tx1"/>
                </a:solidFill>
              </a:rPr>
              <a:t>Governance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4" name="Ovale 3"/>
          <p:cNvSpPr/>
          <p:nvPr/>
        </p:nvSpPr>
        <p:spPr>
          <a:xfrm>
            <a:off x="8266773" y="3620416"/>
            <a:ext cx="966321" cy="8340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 err="1">
                <a:solidFill>
                  <a:schemeClr val="tx1"/>
                </a:solidFill>
              </a:rPr>
              <a:t>Ethical</a:t>
            </a:r>
            <a:r>
              <a:rPr lang="it-IT" sz="800" dirty="0">
                <a:solidFill>
                  <a:schemeClr val="tx1"/>
                </a:solidFill>
              </a:rPr>
              <a:t> Committee</a:t>
            </a:r>
          </a:p>
        </p:txBody>
      </p:sp>
      <p:sp>
        <p:nvSpPr>
          <p:cNvPr id="5" name="Ovale 4"/>
          <p:cNvSpPr/>
          <p:nvPr/>
        </p:nvSpPr>
        <p:spPr>
          <a:xfrm>
            <a:off x="4083452" y="1794796"/>
            <a:ext cx="1253696" cy="8369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err="1">
                <a:solidFill>
                  <a:schemeClr val="tx1"/>
                </a:solidFill>
              </a:rPr>
              <a:t>Research</a:t>
            </a:r>
            <a:r>
              <a:rPr lang="it-IT" sz="1000" dirty="0">
                <a:solidFill>
                  <a:schemeClr val="tx1"/>
                </a:solidFill>
              </a:rPr>
              <a:t> </a:t>
            </a:r>
            <a:r>
              <a:rPr lang="it-IT" sz="1000" dirty="0" err="1">
                <a:solidFill>
                  <a:schemeClr val="tx1"/>
                </a:solidFill>
              </a:rPr>
              <a:t>Commitee</a:t>
            </a:r>
            <a:endParaRPr lang="it-IT" sz="1000" dirty="0">
              <a:solidFill>
                <a:schemeClr val="tx1"/>
              </a:solidFill>
            </a:endParaRPr>
          </a:p>
        </p:txBody>
      </p:sp>
      <p:cxnSp>
        <p:nvCxnSpPr>
          <p:cNvPr id="65" name="Connettore 2 64"/>
          <p:cNvCxnSpPr/>
          <p:nvPr/>
        </p:nvCxnSpPr>
        <p:spPr>
          <a:xfrm>
            <a:off x="6568015" y="3427476"/>
            <a:ext cx="4708" cy="210040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Scheda 70"/>
          <p:cNvSpPr/>
          <p:nvPr/>
        </p:nvSpPr>
        <p:spPr>
          <a:xfrm>
            <a:off x="7450903" y="5020376"/>
            <a:ext cx="1078042" cy="409183"/>
          </a:xfrm>
          <a:prstGeom prst="flowChartPunchedCard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/>
              <a:t>Publications and Data/ </a:t>
            </a:r>
          </a:p>
          <a:p>
            <a:pPr algn="ctr"/>
            <a:r>
              <a:rPr lang="it-IT" sz="800" dirty="0"/>
              <a:t>Open Science</a:t>
            </a:r>
          </a:p>
        </p:txBody>
      </p:sp>
      <p:cxnSp>
        <p:nvCxnSpPr>
          <p:cNvPr id="80" name="Connettore 2 79"/>
          <p:cNvCxnSpPr/>
          <p:nvPr/>
        </p:nvCxnSpPr>
        <p:spPr>
          <a:xfrm>
            <a:off x="6664725" y="4112032"/>
            <a:ext cx="0" cy="290905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4 83"/>
          <p:cNvCxnSpPr>
            <a:endCxn id="348" idx="0"/>
          </p:cNvCxnSpPr>
          <p:nvPr/>
        </p:nvCxnSpPr>
        <p:spPr>
          <a:xfrm rot="10800000" flipV="1">
            <a:off x="5365823" y="4523624"/>
            <a:ext cx="710640" cy="326960"/>
          </a:xfrm>
          <a:prstGeom prst="bentConnector2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4 85"/>
          <p:cNvCxnSpPr>
            <a:stCxn id="321" idx="3"/>
            <a:endCxn id="71" idx="0"/>
          </p:cNvCxnSpPr>
          <p:nvPr/>
        </p:nvCxnSpPr>
        <p:spPr>
          <a:xfrm>
            <a:off x="6874489" y="4607530"/>
            <a:ext cx="1023515" cy="412846"/>
          </a:xfrm>
          <a:prstGeom prst="bentConnector2">
            <a:avLst/>
          </a:prstGeom>
          <a:ln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Documento multiplo 93"/>
          <p:cNvSpPr/>
          <p:nvPr/>
        </p:nvSpPr>
        <p:spPr>
          <a:xfrm>
            <a:off x="3538869" y="5999844"/>
            <a:ext cx="1289858" cy="790955"/>
          </a:xfrm>
          <a:prstGeom prst="flowChartMultidocumen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900" dirty="0" err="1"/>
              <a:t>Assessments</a:t>
            </a:r>
            <a:r>
              <a:rPr lang="it-IT" sz="900" dirty="0"/>
              <a:t>* </a:t>
            </a:r>
          </a:p>
        </p:txBody>
      </p:sp>
      <p:sp>
        <p:nvSpPr>
          <p:cNvPr id="99" name="Scheda 98"/>
          <p:cNvSpPr/>
          <p:nvPr/>
        </p:nvSpPr>
        <p:spPr>
          <a:xfrm>
            <a:off x="4524424" y="3915562"/>
            <a:ext cx="917330" cy="409183"/>
          </a:xfrm>
          <a:prstGeom prst="flowChartPunchedCard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/>
              <a:t>Third Parties</a:t>
            </a:r>
          </a:p>
        </p:txBody>
      </p:sp>
      <p:cxnSp>
        <p:nvCxnSpPr>
          <p:cNvPr id="137" name="Connettore 7 136"/>
          <p:cNvCxnSpPr/>
          <p:nvPr/>
        </p:nvCxnSpPr>
        <p:spPr>
          <a:xfrm rot="10800000" flipH="1">
            <a:off x="3522723" y="307570"/>
            <a:ext cx="1196664" cy="6087751"/>
          </a:xfrm>
          <a:prstGeom prst="curvedConnector4">
            <a:avLst>
              <a:gd name="adj1" fmla="val -217775"/>
              <a:gd name="adj2" fmla="val 100221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ttangolo 142"/>
          <p:cNvSpPr/>
          <p:nvPr/>
        </p:nvSpPr>
        <p:spPr>
          <a:xfrm>
            <a:off x="1448325" y="2872834"/>
            <a:ext cx="750420" cy="367725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Quality Control Unit</a:t>
            </a:r>
          </a:p>
        </p:txBody>
      </p:sp>
      <p:cxnSp>
        <p:nvCxnSpPr>
          <p:cNvPr id="144" name="Connettore 2 143"/>
          <p:cNvCxnSpPr>
            <a:stCxn id="143" idx="0"/>
            <a:endCxn id="72" idx="1"/>
          </p:cNvCxnSpPr>
          <p:nvPr/>
        </p:nvCxnSpPr>
        <p:spPr>
          <a:xfrm flipV="1">
            <a:off x="1823535" y="1131845"/>
            <a:ext cx="2809329" cy="1740989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2 146"/>
          <p:cNvCxnSpPr/>
          <p:nvPr/>
        </p:nvCxnSpPr>
        <p:spPr>
          <a:xfrm>
            <a:off x="1946314" y="3240558"/>
            <a:ext cx="1592553" cy="2855540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ttangolo 150"/>
          <p:cNvSpPr/>
          <p:nvPr/>
        </p:nvSpPr>
        <p:spPr>
          <a:xfrm>
            <a:off x="2619126" y="2878500"/>
            <a:ext cx="744165" cy="36772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Evaluation Team</a:t>
            </a:r>
          </a:p>
        </p:txBody>
      </p:sp>
      <p:cxnSp>
        <p:nvCxnSpPr>
          <p:cNvPr id="152" name="Connettore 2 151"/>
          <p:cNvCxnSpPr>
            <a:stCxn id="99" idx="3"/>
            <a:endCxn id="4" idx="3"/>
          </p:cNvCxnSpPr>
          <p:nvPr/>
        </p:nvCxnSpPr>
        <p:spPr>
          <a:xfrm>
            <a:off x="5441754" y="4120154"/>
            <a:ext cx="2966533" cy="212141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2 153"/>
          <p:cNvCxnSpPr>
            <a:stCxn id="94" idx="0"/>
            <a:endCxn id="151" idx="2"/>
          </p:cNvCxnSpPr>
          <p:nvPr/>
        </p:nvCxnSpPr>
        <p:spPr>
          <a:xfrm flipH="1" flipV="1">
            <a:off x="2991209" y="3246225"/>
            <a:ext cx="1281326" cy="2753619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7 157"/>
          <p:cNvCxnSpPr>
            <a:stCxn id="151" idx="0"/>
          </p:cNvCxnSpPr>
          <p:nvPr/>
        </p:nvCxnSpPr>
        <p:spPr>
          <a:xfrm rot="5400000" flipH="1" flipV="1">
            <a:off x="2681407" y="927046"/>
            <a:ext cx="2261257" cy="1641653"/>
          </a:xfrm>
          <a:prstGeom prst="curvedConnector3">
            <a:avLst>
              <a:gd name="adj1" fmla="val 10036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2 206"/>
          <p:cNvCxnSpPr>
            <a:stCxn id="5" idx="4"/>
            <a:endCxn id="410" idx="1"/>
          </p:cNvCxnSpPr>
          <p:nvPr/>
        </p:nvCxnSpPr>
        <p:spPr>
          <a:xfrm>
            <a:off x="4710300" y="2631776"/>
            <a:ext cx="1157649" cy="592637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Rettangolo 227"/>
          <p:cNvSpPr/>
          <p:nvPr/>
        </p:nvSpPr>
        <p:spPr>
          <a:xfrm>
            <a:off x="9455543" y="2809746"/>
            <a:ext cx="840762" cy="3677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 err="1">
                <a:solidFill>
                  <a:schemeClr val="tx1"/>
                </a:solidFill>
              </a:rPr>
              <a:t>Research</a:t>
            </a:r>
            <a:r>
              <a:rPr lang="it-IT" sz="800" dirty="0">
                <a:solidFill>
                  <a:schemeClr val="tx1"/>
                </a:solidFill>
              </a:rPr>
              <a:t> </a:t>
            </a:r>
            <a:r>
              <a:rPr lang="it-IT" sz="800" dirty="0" err="1">
                <a:solidFill>
                  <a:schemeClr val="tx1"/>
                </a:solidFill>
              </a:rPr>
              <a:t>Structures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229" name="Connettore 2 228"/>
          <p:cNvCxnSpPr>
            <a:stCxn id="233" idx="0"/>
            <a:endCxn id="228" idx="2"/>
          </p:cNvCxnSpPr>
          <p:nvPr/>
        </p:nvCxnSpPr>
        <p:spPr>
          <a:xfrm flipH="1" flipV="1">
            <a:off x="9875924" y="3177471"/>
            <a:ext cx="39239" cy="1058902"/>
          </a:xfrm>
          <a:prstGeom prst="straightConnector1">
            <a:avLst/>
          </a:prstGeom>
          <a:ln>
            <a:solidFill>
              <a:schemeClr val="accent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2 229"/>
          <p:cNvCxnSpPr>
            <a:stCxn id="2" idx="6"/>
            <a:endCxn id="228" idx="0"/>
          </p:cNvCxnSpPr>
          <p:nvPr/>
        </p:nvCxnSpPr>
        <p:spPr>
          <a:xfrm>
            <a:off x="7154151" y="2203439"/>
            <a:ext cx="2721773" cy="606307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ttangolo 231"/>
          <p:cNvSpPr/>
          <p:nvPr/>
        </p:nvSpPr>
        <p:spPr>
          <a:xfrm>
            <a:off x="9438918" y="4612412"/>
            <a:ext cx="619481" cy="416278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dirty="0">
              <a:solidFill>
                <a:schemeClr val="tx1"/>
              </a:solidFill>
            </a:endParaRPr>
          </a:p>
          <a:p>
            <a:pPr algn="ctr"/>
            <a:endParaRPr lang="it-IT" sz="1100" dirty="0">
              <a:solidFill>
                <a:schemeClr val="tx1"/>
              </a:solidFill>
            </a:endParaRPr>
          </a:p>
          <a:p>
            <a:pPr algn="ctr"/>
            <a:r>
              <a:rPr lang="it-IT" sz="800" dirty="0" err="1">
                <a:solidFill>
                  <a:schemeClr val="tx1"/>
                </a:solidFill>
              </a:rPr>
              <a:t>External</a:t>
            </a:r>
            <a:r>
              <a:rPr lang="it-IT" sz="800" dirty="0">
                <a:solidFill>
                  <a:schemeClr val="tx1"/>
                </a:solidFill>
              </a:rPr>
              <a:t> </a:t>
            </a:r>
            <a:r>
              <a:rPr lang="it-IT" sz="800" dirty="0" err="1">
                <a:solidFill>
                  <a:schemeClr val="tx1"/>
                </a:solidFill>
              </a:rPr>
              <a:t>Experts</a:t>
            </a:r>
            <a:endParaRPr lang="it-IT" sz="800" dirty="0">
              <a:solidFill>
                <a:schemeClr val="tx1"/>
              </a:solidFill>
            </a:endParaRPr>
          </a:p>
          <a:p>
            <a:pPr algn="ctr"/>
            <a:endParaRPr lang="it-IT" dirty="0"/>
          </a:p>
        </p:txBody>
      </p:sp>
      <p:sp>
        <p:nvSpPr>
          <p:cNvPr id="233" name="Scheda 232"/>
          <p:cNvSpPr/>
          <p:nvPr/>
        </p:nvSpPr>
        <p:spPr>
          <a:xfrm>
            <a:off x="9534021" y="4236373"/>
            <a:ext cx="682322" cy="495173"/>
          </a:xfrm>
          <a:prstGeom prst="flowChartPunchedCard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err="1"/>
              <a:t>Structures</a:t>
            </a:r>
            <a:r>
              <a:rPr lang="it-IT" sz="800" dirty="0"/>
              <a:t> </a:t>
            </a:r>
            <a:r>
              <a:rPr lang="it-IT" sz="800" dirty="0" err="1"/>
              <a:t>Assessment</a:t>
            </a:r>
            <a:endParaRPr lang="it-IT" sz="800" dirty="0"/>
          </a:p>
        </p:txBody>
      </p:sp>
      <p:cxnSp>
        <p:nvCxnSpPr>
          <p:cNvPr id="244" name="Connettore 4 243"/>
          <p:cNvCxnSpPr>
            <a:stCxn id="232" idx="2"/>
            <a:endCxn id="94" idx="3"/>
          </p:cNvCxnSpPr>
          <p:nvPr/>
        </p:nvCxnSpPr>
        <p:spPr>
          <a:xfrm rot="5400000">
            <a:off x="6605377" y="3252040"/>
            <a:ext cx="1366632" cy="4919932"/>
          </a:xfrm>
          <a:prstGeom prst="bentConnector2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Scheda 320"/>
          <p:cNvSpPr/>
          <p:nvPr/>
        </p:nvSpPr>
        <p:spPr>
          <a:xfrm>
            <a:off x="6057316" y="4402938"/>
            <a:ext cx="817173" cy="409183"/>
          </a:xfrm>
          <a:prstGeom prst="flowChartPunchedCard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err="1"/>
              <a:t>Research</a:t>
            </a:r>
            <a:r>
              <a:rPr lang="it-IT" sz="800" dirty="0"/>
              <a:t> </a:t>
            </a:r>
            <a:r>
              <a:rPr lang="it-IT" sz="800" dirty="0" err="1"/>
              <a:t>Results</a:t>
            </a:r>
            <a:endParaRPr lang="it-IT" sz="800" dirty="0"/>
          </a:p>
        </p:txBody>
      </p:sp>
      <p:cxnSp>
        <p:nvCxnSpPr>
          <p:cNvPr id="331" name="Connettore 2 330"/>
          <p:cNvCxnSpPr>
            <a:stCxn id="348" idx="3"/>
            <a:endCxn id="71" idx="1"/>
          </p:cNvCxnSpPr>
          <p:nvPr/>
        </p:nvCxnSpPr>
        <p:spPr>
          <a:xfrm>
            <a:off x="5859860" y="5215833"/>
            <a:ext cx="1629557" cy="9135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" name="Documento multiplo 347"/>
          <p:cNvSpPr/>
          <p:nvPr/>
        </p:nvSpPr>
        <p:spPr>
          <a:xfrm>
            <a:off x="4714144" y="4850584"/>
            <a:ext cx="1145716" cy="730498"/>
          </a:xfrm>
          <a:prstGeom prst="flowChartMultidocumen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900" dirty="0"/>
              <a:t>IP </a:t>
            </a:r>
            <a:r>
              <a:rPr lang="it-IT" sz="900" dirty="0" err="1"/>
              <a:t>Protection</a:t>
            </a:r>
            <a:r>
              <a:rPr lang="it-IT" sz="900" dirty="0"/>
              <a:t> and Enhancement</a:t>
            </a:r>
          </a:p>
        </p:txBody>
      </p:sp>
      <p:sp>
        <p:nvSpPr>
          <p:cNvPr id="365" name="Scheda 364"/>
          <p:cNvSpPr/>
          <p:nvPr/>
        </p:nvSpPr>
        <p:spPr>
          <a:xfrm>
            <a:off x="4554012" y="2780794"/>
            <a:ext cx="823464" cy="334968"/>
          </a:xfrm>
          <a:prstGeom prst="flowChartPunchedCard">
            <a:avLst/>
          </a:prstGeom>
          <a:ln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/>
              <a:t>Opinions and </a:t>
            </a:r>
            <a:r>
              <a:rPr lang="it-IT" sz="800" dirty="0" err="1"/>
              <a:t>Assessments</a:t>
            </a:r>
            <a:endParaRPr lang="it-IT" sz="800" dirty="0"/>
          </a:p>
        </p:txBody>
      </p:sp>
      <p:cxnSp>
        <p:nvCxnSpPr>
          <p:cNvPr id="371" name="Connettore 2 370"/>
          <p:cNvCxnSpPr>
            <a:stCxn id="4" idx="2"/>
            <a:endCxn id="409" idx="3"/>
          </p:cNvCxnSpPr>
          <p:nvPr/>
        </p:nvCxnSpPr>
        <p:spPr>
          <a:xfrm flipH="1" flipV="1">
            <a:off x="7199166" y="3892023"/>
            <a:ext cx="1067607" cy="145402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Connettore 2 387"/>
          <p:cNvCxnSpPr>
            <a:stCxn id="72" idx="2"/>
            <a:endCxn id="5" idx="0"/>
          </p:cNvCxnSpPr>
          <p:nvPr/>
        </p:nvCxnSpPr>
        <p:spPr>
          <a:xfrm flipH="1">
            <a:off x="4710300" y="1424871"/>
            <a:ext cx="805258" cy="369925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nettore 2 401"/>
          <p:cNvCxnSpPr>
            <a:stCxn id="2" idx="4"/>
          </p:cNvCxnSpPr>
          <p:nvPr/>
        </p:nvCxnSpPr>
        <p:spPr>
          <a:xfrm flipH="1">
            <a:off x="6452417" y="2620448"/>
            <a:ext cx="10633" cy="369359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Documento multiplo 408"/>
          <p:cNvSpPr/>
          <p:nvPr/>
        </p:nvSpPr>
        <p:spPr>
          <a:xfrm>
            <a:off x="5936865" y="3628631"/>
            <a:ext cx="1262301" cy="526784"/>
          </a:xfrm>
          <a:prstGeom prst="flowChartMultidocumen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900" dirty="0" err="1"/>
              <a:t>Research</a:t>
            </a:r>
            <a:r>
              <a:rPr lang="it-IT" sz="900" dirty="0"/>
              <a:t> Projects</a:t>
            </a:r>
          </a:p>
        </p:txBody>
      </p:sp>
      <p:sp>
        <p:nvSpPr>
          <p:cNvPr id="410" name="Documento multiplo 409"/>
          <p:cNvSpPr/>
          <p:nvPr/>
        </p:nvSpPr>
        <p:spPr>
          <a:xfrm>
            <a:off x="5867949" y="2989807"/>
            <a:ext cx="1365049" cy="469211"/>
          </a:xfrm>
          <a:prstGeom prst="flowChartMultidocumen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900" dirty="0"/>
              <a:t>Development of </a:t>
            </a:r>
            <a:r>
              <a:rPr lang="it-IT" sz="900" dirty="0" err="1"/>
              <a:t>Research</a:t>
            </a:r>
            <a:r>
              <a:rPr lang="it-IT" sz="900" dirty="0"/>
              <a:t> </a:t>
            </a:r>
          </a:p>
        </p:txBody>
      </p:sp>
      <p:cxnSp>
        <p:nvCxnSpPr>
          <p:cNvPr id="448" name="Connettore 2 447"/>
          <p:cNvCxnSpPr/>
          <p:nvPr/>
        </p:nvCxnSpPr>
        <p:spPr>
          <a:xfrm flipH="1">
            <a:off x="4820415" y="5429559"/>
            <a:ext cx="2647420" cy="8003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Connettore 2 458"/>
          <p:cNvCxnSpPr>
            <a:stCxn id="5" idx="6"/>
            <a:endCxn id="2" idx="2"/>
          </p:cNvCxnSpPr>
          <p:nvPr/>
        </p:nvCxnSpPr>
        <p:spPr>
          <a:xfrm flipV="1">
            <a:off x="5337148" y="2203439"/>
            <a:ext cx="434801" cy="9847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nettore 2 459"/>
          <p:cNvCxnSpPr>
            <a:stCxn id="2" idx="3"/>
          </p:cNvCxnSpPr>
          <p:nvPr/>
        </p:nvCxnSpPr>
        <p:spPr>
          <a:xfrm flipH="1">
            <a:off x="5258866" y="2498309"/>
            <a:ext cx="715502" cy="1404344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nettore 2 475"/>
          <p:cNvCxnSpPr/>
          <p:nvPr/>
        </p:nvCxnSpPr>
        <p:spPr>
          <a:xfrm>
            <a:off x="5459741" y="4237297"/>
            <a:ext cx="660106" cy="194992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Connettore 2 483"/>
          <p:cNvCxnSpPr>
            <a:stCxn id="348" idx="2"/>
          </p:cNvCxnSpPr>
          <p:nvPr/>
        </p:nvCxnSpPr>
        <p:spPr>
          <a:xfrm flipH="1">
            <a:off x="4820415" y="5553418"/>
            <a:ext cx="386917" cy="5426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nettore 2 486"/>
          <p:cNvCxnSpPr>
            <a:endCxn id="228" idx="1"/>
          </p:cNvCxnSpPr>
          <p:nvPr/>
        </p:nvCxnSpPr>
        <p:spPr>
          <a:xfrm flipV="1">
            <a:off x="7192058" y="2993609"/>
            <a:ext cx="2263485" cy="262914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>
            <a:endCxn id="4" idx="7"/>
          </p:cNvCxnSpPr>
          <p:nvPr/>
        </p:nvCxnSpPr>
        <p:spPr>
          <a:xfrm flipH="1">
            <a:off x="9091580" y="3194093"/>
            <a:ext cx="576122" cy="548462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Documento multiplo 71"/>
          <p:cNvSpPr/>
          <p:nvPr/>
        </p:nvSpPr>
        <p:spPr>
          <a:xfrm>
            <a:off x="4632864" y="814806"/>
            <a:ext cx="2050569" cy="634078"/>
          </a:xfrm>
          <a:prstGeom prst="flowChartMultidocumen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/>
              <a:t>Research lines of development</a:t>
            </a:r>
          </a:p>
          <a:p>
            <a:pPr algn="ctr"/>
            <a:r>
              <a:rPr lang="en-US" sz="900" dirty="0"/>
              <a:t>University funding budget</a:t>
            </a:r>
            <a:endParaRPr lang="it-IT" sz="900" dirty="0"/>
          </a:p>
        </p:txBody>
      </p:sp>
      <p:sp>
        <p:nvSpPr>
          <p:cNvPr id="49" name="Rettangolo 48"/>
          <p:cNvSpPr/>
          <p:nvPr/>
        </p:nvSpPr>
        <p:spPr>
          <a:xfrm>
            <a:off x="10356712" y="122904"/>
            <a:ext cx="18101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RESEARCH QA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2" name="Ovale 51"/>
          <p:cNvSpPr/>
          <p:nvPr/>
        </p:nvSpPr>
        <p:spPr>
          <a:xfrm>
            <a:off x="8647308" y="5147824"/>
            <a:ext cx="1079973" cy="6426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Commission for Open Access</a:t>
            </a:r>
          </a:p>
        </p:txBody>
      </p:sp>
      <p:cxnSp>
        <p:nvCxnSpPr>
          <p:cNvPr id="55" name="Connettore 2 54"/>
          <p:cNvCxnSpPr>
            <a:stCxn id="52" idx="2"/>
            <a:endCxn id="71" idx="3"/>
          </p:cNvCxnSpPr>
          <p:nvPr/>
        </p:nvCxnSpPr>
        <p:spPr>
          <a:xfrm flipH="1" flipV="1">
            <a:off x="8528945" y="5224968"/>
            <a:ext cx="118363" cy="244168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headEnd type="none"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4 59"/>
          <p:cNvCxnSpPr>
            <a:stCxn id="3" idx="6"/>
            <a:endCxn id="52" idx="6"/>
          </p:cNvCxnSpPr>
          <p:nvPr/>
        </p:nvCxnSpPr>
        <p:spPr>
          <a:xfrm>
            <a:off x="6707403" y="509138"/>
            <a:ext cx="3019878" cy="4959998"/>
          </a:xfrm>
          <a:prstGeom prst="bentConnector3">
            <a:avLst>
              <a:gd name="adj1" fmla="val 126108"/>
            </a:avLst>
          </a:prstGeom>
          <a:ln>
            <a:solidFill>
              <a:schemeClr val="accent1">
                <a:lumMod val="7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>
            <a:endCxn id="2" idx="0"/>
          </p:cNvCxnSpPr>
          <p:nvPr/>
        </p:nvCxnSpPr>
        <p:spPr>
          <a:xfrm>
            <a:off x="5545735" y="1456869"/>
            <a:ext cx="917315" cy="32956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401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ccia a destra 2"/>
          <p:cNvSpPr/>
          <p:nvPr/>
        </p:nvSpPr>
        <p:spPr>
          <a:xfrm rot="5400000">
            <a:off x="1783878" y="1108668"/>
            <a:ext cx="1457324" cy="64643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Enrolment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1798901" y="2227497"/>
            <a:ext cx="1521460" cy="86050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University of Pisa/Florence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Three-year degree course</a:t>
            </a:r>
            <a:endParaRPr lang="it-IT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reparazione 5"/>
          <p:cNvSpPr/>
          <p:nvPr/>
        </p:nvSpPr>
        <p:spPr>
          <a:xfrm>
            <a:off x="6229210" y="2324747"/>
            <a:ext cx="1053465" cy="570230"/>
          </a:xfrm>
          <a:prstGeom prst="flowChartPreparation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1° </a:t>
            </a:r>
            <a:r>
              <a:rPr lang="it-IT" sz="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Freccia a destra 6"/>
          <p:cNvSpPr/>
          <p:nvPr/>
        </p:nvSpPr>
        <p:spPr>
          <a:xfrm rot="5400000">
            <a:off x="5976814" y="1027660"/>
            <a:ext cx="1522095" cy="84836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800" dirty="0" err="1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dmission</a:t>
            </a:r>
            <a:r>
              <a:rPr lang="it-IT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800" dirty="0" err="1"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xamination</a:t>
            </a:r>
            <a:endParaRPr lang="it-IT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reparazione 7"/>
          <p:cNvSpPr/>
          <p:nvPr/>
        </p:nvSpPr>
        <p:spPr>
          <a:xfrm>
            <a:off x="6229210" y="2985721"/>
            <a:ext cx="1089625" cy="570230"/>
          </a:xfrm>
          <a:prstGeom prst="flowChartPreparation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2° </a:t>
            </a:r>
            <a:r>
              <a:rPr lang="it-IT" sz="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Preparazione 8"/>
          <p:cNvSpPr/>
          <p:nvPr/>
        </p:nvSpPr>
        <p:spPr>
          <a:xfrm>
            <a:off x="6193050" y="3632787"/>
            <a:ext cx="1089625" cy="570230"/>
          </a:xfrm>
          <a:prstGeom prst="flowChartPreparation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3° </a:t>
            </a:r>
            <a:r>
              <a:rPr lang="it-IT" sz="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Preparazione 9"/>
          <p:cNvSpPr/>
          <p:nvPr/>
        </p:nvSpPr>
        <p:spPr>
          <a:xfrm>
            <a:off x="6229210" y="5508333"/>
            <a:ext cx="1089625" cy="570230"/>
          </a:xfrm>
          <a:prstGeom prst="flowChartPreparation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4° </a:t>
            </a:r>
            <a:r>
              <a:rPr lang="it-IT" sz="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Preparazione 10"/>
          <p:cNvSpPr/>
          <p:nvPr/>
        </p:nvSpPr>
        <p:spPr>
          <a:xfrm>
            <a:off x="6229210" y="6209072"/>
            <a:ext cx="1089625" cy="570230"/>
          </a:xfrm>
          <a:prstGeom prst="flowChartPreparation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5° </a:t>
            </a:r>
            <a:r>
              <a:rPr lang="it-IT" sz="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Pergamena 1 11"/>
          <p:cNvSpPr/>
          <p:nvPr/>
        </p:nvSpPr>
        <p:spPr>
          <a:xfrm>
            <a:off x="1959342" y="3438072"/>
            <a:ext cx="1009015" cy="829898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UNIPI/UNIFI Degree Diploma </a:t>
            </a:r>
          </a:p>
        </p:txBody>
      </p:sp>
      <p:sp>
        <p:nvSpPr>
          <p:cNvPr id="13" name="Pergamena 1 12"/>
          <p:cNvSpPr/>
          <p:nvPr/>
        </p:nvSpPr>
        <p:spPr>
          <a:xfrm>
            <a:off x="4706509" y="4055934"/>
            <a:ext cx="1112108" cy="705405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SNS first level diploma (if the students does not continue)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Connettore 2 13"/>
          <p:cNvCxnSpPr>
            <a:endCxn id="13" idx="3"/>
          </p:cNvCxnSpPr>
          <p:nvPr/>
        </p:nvCxnSpPr>
        <p:spPr>
          <a:xfrm flipH="1">
            <a:off x="5730441" y="4055934"/>
            <a:ext cx="563422" cy="352703"/>
          </a:xfrm>
          <a:prstGeom prst="straightConnector1">
            <a:avLst/>
          </a:prstGeom>
          <a:noFill/>
          <a:ln w="9525" cap="flat" cmpd="sng" algn="ctr">
            <a:solidFill>
              <a:schemeClr val="accent6">
                <a:lumMod val="75000"/>
              </a:schemeClr>
            </a:solidFill>
            <a:prstDash val="dash"/>
            <a:tailEnd type="arrow"/>
          </a:ln>
          <a:effectLst/>
        </p:spPr>
      </p:cxnSp>
      <p:sp>
        <p:nvSpPr>
          <p:cNvPr id="17" name="Rettangolo 16"/>
          <p:cNvSpPr/>
          <p:nvPr/>
        </p:nvSpPr>
        <p:spPr>
          <a:xfrm>
            <a:off x="9283603" y="2792627"/>
            <a:ext cx="564732" cy="4023746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Annual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Exams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25" name="Connettore 2 24"/>
          <p:cNvCxnSpPr/>
          <p:nvPr/>
        </p:nvCxnSpPr>
        <p:spPr>
          <a:xfrm flipH="1" flipV="1">
            <a:off x="7393888" y="2948817"/>
            <a:ext cx="1889715" cy="1980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H="1">
            <a:off x="7393889" y="3615683"/>
            <a:ext cx="1889714" cy="1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 flipH="1" flipV="1">
            <a:off x="7327742" y="6756336"/>
            <a:ext cx="1934003" cy="22966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H="1" flipV="1">
            <a:off x="7274001" y="4203017"/>
            <a:ext cx="2009602" cy="14643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 flipV="1">
            <a:off x="2883925" y="3914378"/>
            <a:ext cx="3309125" cy="3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 flipH="1" flipV="1">
            <a:off x="7358507" y="6078563"/>
            <a:ext cx="1925097" cy="11247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2 52"/>
          <p:cNvCxnSpPr/>
          <p:nvPr/>
        </p:nvCxnSpPr>
        <p:spPr>
          <a:xfrm>
            <a:off x="2413480" y="3056618"/>
            <a:ext cx="6297" cy="356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rco 71"/>
          <p:cNvSpPr/>
          <p:nvPr/>
        </p:nvSpPr>
        <p:spPr>
          <a:xfrm rot="12177865">
            <a:off x="6393354" y="2974605"/>
            <a:ext cx="898391" cy="2778108"/>
          </a:xfrm>
          <a:prstGeom prst="arc">
            <a:avLst>
              <a:gd name="adj1" fmla="val 16200000"/>
              <a:gd name="adj2" fmla="val 21366767"/>
            </a:avLst>
          </a:prstGeom>
          <a:ln>
            <a:solidFill>
              <a:schemeClr val="accent6">
                <a:lumMod val="75000"/>
              </a:schemeClr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Pergamena 1 72"/>
          <p:cNvSpPr/>
          <p:nvPr/>
        </p:nvSpPr>
        <p:spPr>
          <a:xfrm>
            <a:off x="1908972" y="5817885"/>
            <a:ext cx="1009015" cy="908596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UNIPI/UNIFI </a:t>
            </a:r>
            <a:r>
              <a:rPr lang="it-IT" sz="9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Master's</a:t>
            </a:r>
            <a:r>
              <a:rPr lang="it-IT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Degree Diploma</a:t>
            </a:r>
            <a:endParaRPr lang="it-IT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Pergamena 1 77"/>
          <p:cNvSpPr/>
          <p:nvPr/>
        </p:nvSpPr>
        <p:spPr>
          <a:xfrm>
            <a:off x="4559675" y="5838698"/>
            <a:ext cx="1112108" cy="866969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SNS License Diploma</a:t>
            </a:r>
          </a:p>
        </p:txBody>
      </p:sp>
      <p:cxnSp>
        <p:nvCxnSpPr>
          <p:cNvPr id="79" name="Connettore 2 78"/>
          <p:cNvCxnSpPr>
            <a:stCxn id="11" idx="1"/>
          </p:cNvCxnSpPr>
          <p:nvPr/>
        </p:nvCxnSpPr>
        <p:spPr>
          <a:xfrm flipH="1">
            <a:off x="5668196" y="6494187"/>
            <a:ext cx="561014" cy="1137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Più 84"/>
          <p:cNvSpPr/>
          <p:nvPr/>
        </p:nvSpPr>
        <p:spPr>
          <a:xfrm>
            <a:off x="3583354" y="6309447"/>
            <a:ext cx="229982" cy="22545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86" name="Parentesi graffa chiusa 85"/>
          <p:cNvSpPr/>
          <p:nvPr/>
        </p:nvSpPr>
        <p:spPr>
          <a:xfrm>
            <a:off x="10189028" y="2770443"/>
            <a:ext cx="428013" cy="3981791"/>
          </a:xfrm>
          <a:prstGeom prst="rightBr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Rettangolo 86"/>
          <p:cNvSpPr/>
          <p:nvPr/>
        </p:nvSpPr>
        <p:spPr>
          <a:xfrm>
            <a:off x="10850098" y="3743825"/>
            <a:ext cx="564732" cy="2035026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Course </a:t>
            </a:r>
            <a:r>
              <a:rPr lang="it-IT" dirty="0" err="1">
                <a:solidFill>
                  <a:schemeClr val="tx1"/>
                </a:solidFill>
              </a:rPr>
              <a:t>Obligations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5" name="Connettore 4 14"/>
          <p:cNvCxnSpPr>
            <a:stCxn id="7" idx="0"/>
          </p:cNvCxnSpPr>
          <p:nvPr/>
        </p:nvCxnSpPr>
        <p:spPr>
          <a:xfrm flipH="1">
            <a:off x="7130990" y="1788708"/>
            <a:ext cx="31052" cy="3732857"/>
          </a:xfrm>
          <a:prstGeom prst="bentConnector4">
            <a:avLst>
              <a:gd name="adj1" fmla="val -4191746"/>
              <a:gd name="adj2" fmla="val 99661"/>
            </a:avLst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>
            <a:off x="2413479" y="5337110"/>
            <a:ext cx="0" cy="289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ttangolo arrotondato 67"/>
          <p:cNvSpPr/>
          <p:nvPr/>
        </p:nvSpPr>
        <p:spPr>
          <a:xfrm>
            <a:off x="1798901" y="4503821"/>
            <a:ext cx="1521460" cy="74993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University of Pisa - Master's degree course</a:t>
            </a:r>
            <a:endParaRPr lang="it-IT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2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e 12"/>
          <p:cNvSpPr/>
          <p:nvPr/>
        </p:nvSpPr>
        <p:spPr>
          <a:xfrm>
            <a:off x="3473114" y="2526631"/>
            <a:ext cx="1588170" cy="1047754"/>
          </a:xfrm>
          <a:prstGeom prst="ellipse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dirty="0">
                <a:solidFill>
                  <a:schemeClr val="tx1"/>
                </a:solidFill>
              </a:rPr>
              <a:t>Advanced training </a:t>
            </a:r>
            <a:r>
              <a:rPr lang="it-IT" sz="1050" dirty="0" err="1">
                <a:solidFill>
                  <a:schemeClr val="tx1"/>
                </a:solidFill>
              </a:rPr>
              <a:t>courses</a:t>
            </a:r>
            <a:endParaRPr lang="it-IT" sz="1050" dirty="0">
              <a:solidFill>
                <a:schemeClr val="tx1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561471" y="1716504"/>
            <a:ext cx="810127" cy="57751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NdV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61471" y="3719762"/>
            <a:ext cx="810127" cy="79408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ANVUR/MIUR</a:t>
            </a:r>
          </a:p>
        </p:txBody>
      </p:sp>
      <p:cxnSp>
        <p:nvCxnSpPr>
          <p:cNvPr id="6" name="Connettore 2 5"/>
          <p:cNvCxnSpPr>
            <a:stCxn id="2" idx="3"/>
          </p:cNvCxnSpPr>
          <p:nvPr/>
        </p:nvCxnSpPr>
        <p:spPr>
          <a:xfrm>
            <a:off x="1371598" y="2005262"/>
            <a:ext cx="713874" cy="737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>
            <a:stCxn id="4" idx="3"/>
          </p:cNvCxnSpPr>
          <p:nvPr/>
        </p:nvCxnSpPr>
        <p:spPr>
          <a:xfrm flipV="1">
            <a:off x="1371598" y="3376065"/>
            <a:ext cx="713874" cy="740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con singolo angolo ritagliato 9"/>
          <p:cNvSpPr/>
          <p:nvPr/>
        </p:nvSpPr>
        <p:spPr>
          <a:xfrm>
            <a:off x="2093492" y="2700091"/>
            <a:ext cx="1604213" cy="770021"/>
          </a:xfrm>
          <a:prstGeom prst="snip1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2245894" y="2877352"/>
            <a:ext cx="145181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 err="1"/>
              <a:t>Eligibility</a:t>
            </a:r>
            <a:r>
              <a:rPr lang="it-IT" sz="1050" dirty="0"/>
              <a:t> and </a:t>
            </a:r>
            <a:r>
              <a:rPr lang="it-IT" sz="1050" dirty="0" err="1"/>
              <a:t>course</a:t>
            </a:r>
            <a:r>
              <a:rPr lang="it-IT" sz="1050" dirty="0"/>
              <a:t> </a:t>
            </a:r>
            <a:r>
              <a:rPr lang="it-IT" sz="1050" dirty="0" err="1"/>
              <a:t>requirements</a:t>
            </a:r>
            <a:endParaRPr lang="it-IT" sz="1050" dirty="0"/>
          </a:p>
        </p:txBody>
      </p:sp>
      <p:cxnSp>
        <p:nvCxnSpPr>
          <p:cNvPr id="17" name="Connettore 2 16"/>
          <p:cNvCxnSpPr>
            <a:stCxn id="13" idx="6"/>
          </p:cNvCxnSpPr>
          <p:nvPr/>
        </p:nvCxnSpPr>
        <p:spPr>
          <a:xfrm>
            <a:off x="5061284" y="3050508"/>
            <a:ext cx="376990" cy="5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ocumento multiplo 18"/>
          <p:cNvSpPr/>
          <p:nvPr/>
        </p:nvSpPr>
        <p:spPr>
          <a:xfrm>
            <a:off x="5438274" y="2617113"/>
            <a:ext cx="1060704" cy="758952"/>
          </a:xfrm>
          <a:prstGeom prst="flowChartMultidocumen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dirty="0" err="1">
                <a:solidFill>
                  <a:schemeClr val="tx1"/>
                </a:solidFill>
              </a:rPr>
              <a:t>Admission</a:t>
            </a:r>
            <a:r>
              <a:rPr lang="it-IT" sz="1050" dirty="0">
                <a:solidFill>
                  <a:schemeClr val="tx1"/>
                </a:solidFill>
              </a:rPr>
              <a:t> </a:t>
            </a:r>
            <a:r>
              <a:rPr lang="it-IT" sz="1050" dirty="0" err="1">
                <a:solidFill>
                  <a:schemeClr val="tx1"/>
                </a:solidFill>
              </a:rPr>
              <a:t>examination</a:t>
            </a:r>
            <a:endParaRPr lang="it-IT" sz="1050" dirty="0">
              <a:solidFill>
                <a:schemeClr val="tx1"/>
              </a:solidFill>
            </a:endParaRPr>
          </a:p>
        </p:txBody>
      </p:sp>
      <p:cxnSp>
        <p:nvCxnSpPr>
          <p:cNvPr id="24" name="Connettore 2 23"/>
          <p:cNvCxnSpPr>
            <a:stCxn id="19" idx="3"/>
          </p:cNvCxnSpPr>
          <p:nvPr/>
        </p:nvCxnSpPr>
        <p:spPr>
          <a:xfrm>
            <a:off x="6498978" y="2996589"/>
            <a:ext cx="3769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tangolo 25"/>
          <p:cNvSpPr/>
          <p:nvPr/>
        </p:nvSpPr>
        <p:spPr>
          <a:xfrm>
            <a:off x="6881429" y="2648161"/>
            <a:ext cx="740181" cy="633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it-IT" dirty="0" err="1">
                <a:solidFill>
                  <a:schemeClr val="tx1"/>
                </a:solidFill>
              </a:rPr>
              <a:t>Year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7801924" y="2648161"/>
            <a:ext cx="700076" cy="633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II </a:t>
            </a:r>
            <a:r>
              <a:rPr lang="it-IT" dirty="0" err="1">
                <a:solidFill>
                  <a:schemeClr val="tx1"/>
                </a:solidFill>
              </a:rPr>
              <a:t>Year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8679108" y="2648161"/>
            <a:ext cx="686276" cy="633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III </a:t>
            </a:r>
            <a:r>
              <a:rPr lang="it-IT" dirty="0" err="1">
                <a:solidFill>
                  <a:schemeClr val="tx1"/>
                </a:solidFill>
              </a:rPr>
              <a:t>Year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9542492" y="2648161"/>
            <a:ext cx="686276" cy="633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IV </a:t>
            </a:r>
            <a:r>
              <a:rPr lang="it-IT" dirty="0" err="1">
                <a:solidFill>
                  <a:schemeClr val="tx1"/>
                </a:solidFill>
              </a:rPr>
              <a:t>Year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0" name="Parentesi graffa chiusa 29"/>
          <p:cNvSpPr/>
          <p:nvPr/>
        </p:nvSpPr>
        <p:spPr>
          <a:xfrm rot="16200000">
            <a:off x="8189170" y="722216"/>
            <a:ext cx="866920" cy="28554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30"/>
          <p:cNvSpPr/>
          <p:nvPr/>
        </p:nvSpPr>
        <p:spPr>
          <a:xfrm>
            <a:off x="7194882" y="1234672"/>
            <a:ext cx="2799347" cy="417094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Course </a:t>
            </a:r>
            <a:r>
              <a:rPr lang="it-IT" dirty="0" err="1">
                <a:solidFill>
                  <a:schemeClr val="tx1"/>
                </a:solidFill>
              </a:rPr>
              <a:t>Obligations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32" name="Connettore 2 31"/>
          <p:cNvCxnSpPr/>
          <p:nvPr/>
        </p:nvCxnSpPr>
        <p:spPr>
          <a:xfrm flipH="1" flipV="1">
            <a:off x="7704560" y="3376065"/>
            <a:ext cx="20050" cy="486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 flipV="1">
            <a:off x="8593918" y="3366540"/>
            <a:ext cx="0" cy="463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 flipV="1">
            <a:off x="9463227" y="3366540"/>
            <a:ext cx="0" cy="496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tangolo con singolo angolo ritagliato 38"/>
          <p:cNvSpPr/>
          <p:nvPr/>
        </p:nvSpPr>
        <p:spPr>
          <a:xfrm>
            <a:off x="7088209" y="3833048"/>
            <a:ext cx="2609244" cy="680795"/>
          </a:xfrm>
          <a:prstGeom prst="snip1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Oral Exam/written report (Year pass)</a:t>
            </a:r>
          </a:p>
        </p:txBody>
      </p:sp>
      <p:cxnSp>
        <p:nvCxnSpPr>
          <p:cNvPr id="57" name="Connettore 2 56"/>
          <p:cNvCxnSpPr/>
          <p:nvPr/>
        </p:nvCxnSpPr>
        <p:spPr>
          <a:xfrm flipV="1">
            <a:off x="10425754" y="3307333"/>
            <a:ext cx="0" cy="496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ttangolo con singolo angolo ritagliato 57"/>
          <p:cNvSpPr/>
          <p:nvPr/>
        </p:nvSpPr>
        <p:spPr>
          <a:xfrm>
            <a:off x="9885629" y="3862551"/>
            <a:ext cx="1017405" cy="651292"/>
          </a:xfrm>
          <a:prstGeom prst="snip1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err="1">
                <a:solidFill>
                  <a:schemeClr val="tx1"/>
                </a:solidFill>
              </a:rPr>
              <a:t>Final</a:t>
            </a:r>
            <a:r>
              <a:rPr lang="it-IT" sz="900" dirty="0">
                <a:solidFill>
                  <a:schemeClr val="tx1"/>
                </a:solidFill>
              </a:rPr>
              <a:t> </a:t>
            </a:r>
            <a:r>
              <a:rPr lang="it-IT" sz="900" dirty="0" err="1">
                <a:solidFill>
                  <a:schemeClr val="tx1"/>
                </a:solidFill>
              </a:rPr>
              <a:t>Examination</a:t>
            </a:r>
            <a:r>
              <a:rPr lang="it-IT" sz="900" dirty="0">
                <a:solidFill>
                  <a:schemeClr val="tx1"/>
                </a:solidFill>
              </a:rPr>
              <a:t> and </a:t>
            </a:r>
            <a:r>
              <a:rPr lang="it-IT" sz="900" dirty="0" err="1">
                <a:solidFill>
                  <a:schemeClr val="tx1"/>
                </a:solidFill>
              </a:rPr>
              <a:t>Thesis</a:t>
            </a:r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59" name="Pergamena 1 58"/>
          <p:cNvSpPr/>
          <p:nvPr/>
        </p:nvSpPr>
        <p:spPr>
          <a:xfrm>
            <a:off x="10739324" y="2323307"/>
            <a:ext cx="1033272" cy="1143000"/>
          </a:xfrm>
          <a:prstGeom prst="verticalScroll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PhD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65" name="Connettore 2 64"/>
          <p:cNvCxnSpPr/>
          <p:nvPr/>
        </p:nvCxnSpPr>
        <p:spPr>
          <a:xfrm>
            <a:off x="10315625" y="2894807"/>
            <a:ext cx="4807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4932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319</Words>
  <Application>Microsoft Macintosh PowerPoint</Application>
  <PresentationFormat>Widescreen</PresentationFormat>
  <Paragraphs>90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Key: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Fabiola D'Aniello</dc:creator>
  <cp:lastModifiedBy>rossella@britishschoolpisa.it</cp:lastModifiedBy>
  <cp:revision>17</cp:revision>
  <dcterms:created xsi:type="dcterms:W3CDTF">2020-09-18T08:59:57Z</dcterms:created>
  <dcterms:modified xsi:type="dcterms:W3CDTF">2020-10-30T09:26:15Z</dcterms:modified>
</cp:coreProperties>
</file>